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52" r:id="rId1"/>
  </p:sldMasterIdLst>
  <p:sldIdLst>
    <p:sldId id="256" r:id="rId2"/>
    <p:sldId id="257" r:id="rId3"/>
    <p:sldId id="265" r:id="rId4"/>
    <p:sldId id="263" r:id="rId5"/>
    <p:sldId id="262" r:id="rId6"/>
    <p:sldId id="264" r:id="rId7"/>
    <p:sldId id="258" r:id="rId8"/>
    <p:sldId id="266" r:id="rId9"/>
    <p:sldId id="267" r:id="rId10"/>
    <p:sldId id="260" r:id="rId11"/>
    <p:sldId id="261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0F424-168D-44ED-A444-BE9E019E1C95}" type="datetimeFigureOut">
              <a:rPr lang="en-US" smtClean="0"/>
              <a:pPr/>
              <a:t>9/20/2011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78D05-E667-40B4-B2B2-1040ADA062E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0F424-168D-44ED-A444-BE9E019E1C95}" type="datetimeFigureOut">
              <a:rPr lang="en-US" smtClean="0"/>
              <a:pPr/>
              <a:t>9/20/2011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78D05-E667-40B4-B2B2-1040ADA062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0F424-168D-44ED-A444-BE9E019E1C95}" type="datetimeFigureOut">
              <a:rPr lang="en-US" smtClean="0"/>
              <a:pPr/>
              <a:t>9/20/2011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78D05-E667-40B4-B2B2-1040ADA062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0F424-168D-44ED-A444-BE9E019E1C95}" type="datetimeFigureOut">
              <a:rPr lang="en-US" smtClean="0"/>
              <a:pPr/>
              <a:t>9/20/2011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78D05-E667-40B4-B2B2-1040ADA062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0F424-168D-44ED-A444-BE9E019E1C95}" type="datetimeFigureOut">
              <a:rPr lang="en-US" smtClean="0"/>
              <a:pPr/>
              <a:t>9/20/2011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78D05-E667-40B4-B2B2-1040ADA062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0F424-168D-44ED-A444-BE9E019E1C95}" type="datetimeFigureOut">
              <a:rPr lang="en-US" smtClean="0"/>
              <a:pPr/>
              <a:t>9/20/2011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78D05-E667-40B4-B2B2-1040ADA062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0F424-168D-44ED-A444-BE9E019E1C95}" type="datetimeFigureOut">
              <a:rPr lang="en-US" smtClean="0"/>
              <a:pPr/>
              <a:t>9/20/2011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78D05-E667-40B4-B2B2-1040ADA062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0F424-168D-44ED-A444-BE9E019E1C95}" type="datetimeFigureOut">
              <a:rPr lang="en-US" smtClean="0"/>
              <a:pPr/>
              <a:t>9/20/2011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78D05-E667-40B4-B2B2-1040ADA062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0F424-168D-44ED-A444-BE9E019E1C95}" type="datetimeFigureOut">
              <a:rPr lang="en-US" smtClean="0"/>
              <a:pPr/>
              <a:t>9/20/2011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78D05-E667-40B4-B2B2-1040ADA062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0F424-168D-44ED-A444-BE9E019E1C95}" type="datetimeFigureOut">
              <a:rPr lang="en-US" smtClean="0"/>
              <a:pPr/>
              <a:t>9/20/2011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78D05-E667-40B4-B2B2-1040ADA062E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B080F424-168D-44ED-A444-BE9E019E1C95}" type="datetimeFigureOut">
              <a:rPr lang="en-US" smtClean="0"/>
              <a:pPr/>
              <a:t>9/20/2011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1F678D05-E667-40B4-B2B2-1040ADA062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B080F424-168D-44ED-A444-BE9E019E1C95}" type="datetimeFigureOut">
              <a:rPr lang="en-US" smtClean="0"/>
              <a:pPr/>
              <a:t>9/20/2011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1F678D05-E667-40B4-B2B2-1040ADA062E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53" r:id="rId1"/>
    <p:sldLayoutId id="2147484154" r:id="rId2"/>
    <p:sldLayoutId id="2147484155" r:id="rId3"/>
    <p:sldLayoutId id="2147484156" r:id="rId4"/>
    <p:sldLayoutId id="2147484157" r:id="rId5"/>
    <p:sldLayoutId id="2147484158" r:id="rId6"/>
    <p:sldLayoutId id="2147484159" r:id="rId7"/>
    <p:sldLayoutId id="2147484160" r:id="rId8"/>
    <p:sldLayoutId id="2147484161" r:id="rId9"/>
    <p:sldLayoutId id="2147484162" r:id="rId10"/>
    <p:sldLayoutId id="2147484163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914400"/>
            <a:ext cx="8257736" cy="2301240"/>
          </a:xfrm>
        </p:spPr>
        <p:txBody>
          <a:bodyPr>
            <a:normAutofit/>
          </a:bodyPr>
          <a:lstStyle/>
          <a:p>
            <a:r>
              <a:rPr lang="en-US" cap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Movement in a full and dynamic environment using a limited influence map</a:t>
            </a:r>
            <a:endParaRPr lang="en-US" cap="non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3048000"/>
            <a:ext cx="6480048" cy="175260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Paulo </a:t>
            </a:r>
            <a:r>
              <a:rPr lang="en-US" sz="2400" dirty="0" err="1" smtClean="0"/>
              <a:t>Lafeta</a:t>
            </a:r>
            <a:r>
              <a:rPr lang="en-US" sz="2400" dirty="0" smtClean="0"/>
              <a:t> Ferreira </a:t>
            </a:r>
            <a:br>
              <a:rPr lang="en-US" sz="2400" dirty="0" smtClean="0"/>
            </a:br>
            <a:r>
              <a:rPr lang="en-US" sz="2400" dirty="0" smtClean="0"/>
              <a:t>Artificial Intelligence for Games – CS 580</a:t>
            </a:r>
            <a:br>
              <a:rPr lang="en-US" sz="2400" dirty="0" smtClean="0"/>
            </a:br>
            <a:r>
              <a:rPr lang="en-US" sz="2400" dirty="0" smtClean="0"/>
              <a:t>Professor: Steve Rabin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Demo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0400" y="2971800"/>
            <a:ext cx="4800600" cy="11430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Questions?</a:t>
            </a: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Introduction: Influence Maps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Most often used in strategy games, but also useful for many other types of games that require an aspect of tactical analysis</a:t>
            </a:r>
          </a:p>
          <a:p>
            <a:endParaRPr lang="en-US" dirty="0" smtClean="0"/>
          </a:p>
          <a:p>
            <a:r>
              <a:rPr lang="en-US" dirty="0" smtClean="0"/>
              <a:t>Usually too expensive to compute the entire map in one frame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Introduction: Influence Maps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If AI needs to analyze large portions, it may </a:t>
            </a:r>
            <a:r>
              <a:rPr lang="en-US" dirty="0" err="1" smtClean="0"/>
              <a:t>recompute</a:t>
            </a:r>
            <a:r>
              <a:rPr lang="en-US" dirty="0" smtClean="0"/>
              <a:t> the entire map on a regular basis, like every 1-10 </a:t>
            </a:r>
            <a:r>
              <a:rPr lang="en-US" dirty="0" err="1" smtClean="0"/>
              <a:t>secs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Ok in most strategy games, but probably not in fast action games. 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Possible solution: limit evaluation of influence mapping to only nearby tiles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Influence Maps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Calculating only the 8 tiles around the player improves performance.</a:t>
            </a:r>
          </a:p>
          <a:p>
            <a:endParaRPr lang="en-US" dirty="0" smtClean="0"/>
          </a:p>
          <a:p>
            <a:r>
              <a:rPr lang="en-US" dirty="0" smtClean="0"/>
              <a:t>But loses </a:t>
            </a:r>
            <a:r>
              <a:rPr lang="en-US" smtClean="0"/>
              <a:t>a more general </a:t>
            </a:r>
            <a:r>
              <a:rPr lang="en-US" dirty="0" smtClean="0"/>
              <a:t>tactical vision, </a:t>
            </a:r>
            <a:r>
              <a:rPr lang="en-US" smtClean="0"/>
              <a:t>like “</a:t>
            </a:r>
            <a:r>
              <a:rPr lang="en-US" dirty="0" smtClean="0"/>
              <a:t>frontier” between players, area where its enemies are most likely to attack in the future, etc.</a:t>
            </a:r>
          </a:p>
          <a:p>
            <a:endParaRPr lang="en-US" dirty="0" smtClean="0"/>
          </a:p>
          <a:p>
            <a:r>
              <a:rPr lang="en-US" dirty="0" smtClean="0"/>
              <a:t>Game developer needs to balance what is most important to his game.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Objective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Create movement with tactical perspective of the current game state using influence mapping</a:t>
            </a:r>
          </a:p>
          <a:p>
            <a:endParaRPr lang="en-US" dirty="0" smtClean="0"/>
          </a:p>
          <a:p>
            <a:r>
              <a:rPr lang="en-US" dirty="0" smtClean="0"/>
              <a:t>Influence map issue on a fast and full environment: calculate only the tiles around the player AI.</a:t>
            </a:r>
          </a:p>
          <a:p>
            <a:pPr lvl="1"/>
            <a:r>
              <a:rPr lang="en-US" dirty="0" smtClean="0"/>
              <a:t>Some types of games don’t necessarily need all the influence map.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Algorithm: object weights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Each object returns its weight based on its features and player AI’s.</a:t>
            </a:r>
          </a:p>
          <a:p>
            <a:endParaRPr lang="en-US" dirty="0" smtClean="0"/>
          </a:p>
          <a:p>
            <a:r>
              <a:rPr lang="en-US" dirty="0" smtClean="0"/>
              <a:t>For example, if player already has an item, item weight is zero, else is a positive value. </a:t>
            </a:r>
          </a:p>
          <a:p>
            <a:endParaRPr lang="en-US" dirty="0" smtClean="0"/>
          </a:p>
          <a:p>
            <a:r>
              <a:rPr lang="en-US" dirty="0" smtClean="0"/>
              <a:t>Bad objects have negative values if they are a threat or positive if they are weak (and then player AI may want to attack it).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Algorithm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Influence map as a 2D grid superimposed on game world</a:t>
            </a:r>
          </a:p>
          <a:p>
            <a:r>
              <a:rPr lang="en-US" dirty="0" smtClean="0"/>
              <a:t>Each player updates his influence map for its own assets</a:t>
            </a:r>
          </a:p>
          <a:p>
            <a:endParaRPr lang="en-US" dirty="0" smtClean="0"/>
          </a:p>
          <a:p>
            <a:r>
              <a:rPr lang="en-US" dirty="0" smtClean="0"/>
              <a:t>On each tile around the player AI:</a:t>
            </a:r>
          </a:p>
          <a:p>
            <a:pPr lvl="1"/>
            <a:r>
              <a:rPr lang="en-US" dirty="0" smtClean="0"/>
              <a:t>For every object in the world that influences:</a:t>
            </a:r>
          </a:p>
          <a:p>
            <a:pPr lvl="2"/>
            <a:r>
              <a:rPr lang="en-US" dirty="0" smtClean="0"/>
              <a:t>Sum object’s weight / distance</a:t>
            </a:r>
          </a:p>
          <a:p>
            <a:pPr lvl="2"/>
            <a:endParaRPr lang="en-US" dirty="0" smtClean="0"/>
          </a:p>
          <a:p>
            <a:r>
              <a:rPr lang="en-US" dirty="0" smtClean="0"/>
              <a:t>Choose the best tile around and move in its direction.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Algorithm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if we have a lot of objects of same type?</a:t>
            </a:r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730635"/>
            <a:ext cx="9144000" cy="4127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7467600" cy="1143000"/>
          </a:xfrm>
        </p:spPr>
        <p:txBody>
          <a:bodyPr/>
          <a:lstStyle/>
          <a:p>
            <a:r>
              <a:rPr lang="en-US" dirty="0" smtClean="0"/>
              <a:t>Algorithm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7467600" cy="4525963"/>
          </a:xfrm>
        </p:spPr>
        <p:txBody>
          <a:bodyPr/>
          <a:lstStyle/>
          <a:p>
            <a:r>
              <a:rPr lang="en-US" dirty="0" smtClean="0"/>
              <a:t>We have too many little balls. We should not evaluate all of them. </a:t>
            </a:r>
          </a:p>
          <a:p>
            <a:endParaRPr lang="en-US" dirty="0" smtClean="0"/>
          </a:p>
          <a:p>
            <a:r>
              <a:rPr lang="en-US" dirty="0" smtClean="0"/>
              <a:t>So we evaluate only the little balls nearby. Doing a search like “Breadth-first search” algorithm with limited depth.</a:t>
            </a:r>
            <a:endParaRPr lang="en-US" b="1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0400" y="4648201"/>
            <a:ext cx="2712843" cy="2209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626</TotalTime>
  <Words>381</Words>
  <Application>Microsoft Office PowerPoint</Application>
  <PresentationFormat>On-screen Show (4:3)</PresentationFormat>
  <Paragraphs>45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Module</vt:lpstr>
      <vt:lpstr>Movement in a full and dynamic environment using a limited influence map</vt:lpstr>
      <vt:lpstr>Introduction: Influence Maps</vt:lpstr>
      <vt:lpstr>Introduction: Influence Maps</vt:lpstr>
      <vt:lpstr>Influence Maps</vt:lpstr>
      <vt:lpstr>Objective</vt:lpstr>
      <vt:lpstr>Algorithm: object weights</vt:lpstr>
      <vt:lpstr>Algorithm</vt:lpstr>
      <vt:lpstr>Algorithm</vt:lpstr>
      <vt:lpstr>Algorithm</vt:lpstr>
      <vt:lpstr>Demo</vt:lpstr>
      <vt:lpstr>Questions?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Movement in a full environment using a limited influence map</dc:title>
  <dc:creator>Paulo</dc:creator>
  <cp:lastModifiedBy>Paulo</cp:lastModifiedBy>
  <cp:revision>61</cp:revision>
  <dcterms:created xsi:type="dcterms:W3CDTF">2009-12-08T07:06:06Z</dcterms:created>
  <dcterms:modified xsi:type="dcterms:W3CDTF">2011-09-21T03:05:49Z</dcterms:modified>
</cp:coreProperties>
</file>